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31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7" r:id="rId10"/>
    <p:sldId id="296" r:id="rId11"/>
    <p:sldId id="297" r:id="rId12"/>
    <p:sldId id="280" r:id="rId13"/>
    <p:sldId id="292" r:id="rId14"/>
    <p:sldId id="263" r:id="rId15"/>
    <p:sldId id="288" r:id="rId16"/>
    <p:sldId id="289" r:id="rId17"/>
    <p:sldId id="290" r:id="rId18"/>
    <p:sldId id="291" r:id="rId19"/>
    <p:sldId id="281" r:id="rId20"/>
    <p:sldId id="283" r:id="rId21"/>
    <p:sldId id="295" r:id="rId22"/>
    <p:sldId id="286" r:id="rId23"/>
    <p:sldId id="284" r:id="rId24"/>
    <p:sldId id="285" r:id="rId25"/>
    <p:sldId id="298" r:id="rId26"/>
    <p:sldId id="293" r:id="rId27"/>
    <p:sldId id="278" r:id="rId28"/>
    <p:sldId id="279" r:id="rId29"/>
    <p:sldId id="266" r:id="rId30"/>
  </p:sldIdLst>
  <p:sldSz cx="12192000" cy="6858000"/>
  <p:notesSz cx="6858000" cy="9144000"/>
  <p:embeddedFontLst>
    <p:embeddedFont>
      <p:font typeface="Alfarn" panose="00000800000000000000" charset="0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rlMarx" panose="020B0604020202020204" charset="0"/>
      <p:regular r:id="rId37"/>
      <p:bold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tencil" panose="040409050D0802020404" pitchFamily="82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3530" autoAdjust="0"/>
  </p:normalViewPr>
  <p:slideViewPr>
    <p:cSldViewPr snapToGrid="0">
      <p:cViewPr varScale="1">
        <p:scale>
          <a:sx n="53" d="100"/>
          <a:sy n="53" d="100"/>
        </p:scale>
        <p:origin x="11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aka.ms/PSGitHubB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inke/ImportExcel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evg/PSHTML" TargetMode="External"/><Relationship Id="rId2" Type="http://schemas.openxmlformats.org/officeDocument/2006/relationships/hyperlink" Target="https://github.com/PowerShell/Polaris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Marquette/PSGraph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onmansoftware/universal-dashboard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9FDB0-CDF1-4613-89F6-72EF840B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</p:spPr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146511-5227-4F04-9537-2833AD56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B4D90D-2966-4270-95EC-4DA090F9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3" y="1568354"/>
            <a:ext cx="10770154" cy="37212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7DEE47-0BC8-42A2-81F7-7122FEDF704B}"/>
              </a:ext>
            </a:extLst>
          </p:cNvPr>
          <p:cNvSpPr/>
          <p:nvPr/>
        </p:nvSpPr>
        <p:spPr>
          <a:xfrm>
            <a:off x="710923" y="3741821"/>
            <a:ext cx="1406635" cy="13355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84F786-B762-4086-979A-09DD32643417}"/>
              </a:ext>
            </a:extLst>
          </p:cNvPr>
          <p:cNvSpPr/>
          <p:nvPr/>
        </p:nvSpPr>
        <p:spPr>
          <a:xfrm>
            <a:off x="8686800" y="2625634"/>
            <a:ext cx="1267097" cy="111618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B94C6-36AD-4F66-8F94-369793ED89F0}"/>
              </a:ext>
            </a:extLst>
          </p:cNvPr>
          <p:cNvSpPr txBox="1"/>
          <p:nvPr/>
        </p:nvSpPr>
        <p:spPr>
          <a:xfrm>
            <a:off x="7617061" y="2203174"/>
            <a:ext cx="340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PowerShell Open Sourced</a:t>
            </a:r>
          </a:p>
        </p:txBody>
      </p:sp>
    </p:spTree>
    <p:extLst>
      <p:ext uri="{BB962C8B-B14F-4D97-AF65-F5344CB8AC3E}">
        <p14:creationId xmlns:p14="http://schemas.microsoft.com/office/powerpoint/2010/main" val="27229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F8016-C166-40F6-B376-D8DD6D83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01" y="109279"/>
            <a:ext cx="10682513" cy="5907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29E59-8128-4AF3-8028-5A59D4A4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5EA0-84A0-464B-B1E1-079228B9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1" t="57191" b="31506"/>
          <a:stretch/>
        </p:blipFill>
        <p:spPr>
          <a:xfrm>
            <a:off x="9901486" y="3488521"/>
            <a:ext cx="2119928" cy="6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04CE0-868C-4568-81EE-EE2F7EFBF220}"/>
              </a:ext>
            </a:extLst>
          </p:cNvPr>
          <p:cNvSpPr txBox="1"/>
          <p:nvPr/>
        </p:nvSpPr>
        <p:spPr>
          <a:xfrm>
            <a:off x="170586" y="160680"/>
            <a:ext cx="861774" cy="58045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PowerShell Repository</a:t>
            </a:r>
            <a:endParaRPr lang="en-IN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DC16A-8B35-4A24-BAE1-ED8D924D292A}"/>
              </a:ext>
            </a:extLst>
          </p:cNvPr>
          <p:cNvSpPr/>
          <p:nvPr/>
        </p:nvSpPr>
        <p:spPr>
          <a:xfrm>
            <a:off x="1338901" y="6142419"/>
            <a:ext cx="268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http://aka.ms/PSGitHubBI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0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06 0.00533 L -0.57735 0.04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6038-DDA3-424D-B804-AB1260BC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Avenues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B0C0-6336-42D1-BCBE-E1B15F14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the community helps you learn?</a:t>
            </a:r>
          </a:p>
        </p:txBody>
      </p:sp>
    </p:spTree>
    <p:extLst>
      <p:ext uri="{BB962C8B-B14F-4D97-AF65-F5344CB8AC3E}">
        <p14:creationId xmlns:p14="http://schemas.microsoft.com/office/powerpoint/2010/main" val="129625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Avenues - 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pic>
        <p:nvPicPr>
          <p:cNvPr id="4098" name="Picture 2" descr="Image result for powershell conference book">
            <a:extLst>
              <a:ext uri="{FF2B5EF4-FFF2-40B4-BE49-F238E27FC236}">
                <a16:creationId xmlns:a16="http://schemas.microsoft.com/office/drawing/2014/main" id="{9EE1D0EC-C1A7-4858-BA83-2D199E22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93" y="1070810"/>
            <a:ext cx="4510213" cy="583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6924-C434-4CEE-8CCA-D290C765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r>
              <a:rPr lang="en-US" dirty="0"/>
              <a:t>Community - Blogs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F6943-3299-4081-A09F-B36A383A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10" name="Picture 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A6777B45-0F27-4B69-9858-118A4580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3" y="2239613"/>
            <a:ext cx="5879365" cy="1079365"/>
          </a:xfrm>
          <a:prstGeom prst="rect">
            <a:avLst/>
          </a:prstGeom>
        </p:spPr>
      </p:pic>
      <p:pic>
        <p:nvPicPr>
          <p:cNvPr id="1028" name="Picture 4" descr=" Logo">
            <a:extLst>
              <a:ext uri="{FF2B5EF4-FFF2-40B4-BE49-F238E27FC236}">
                <a16:creationId xmlns:a16="http://schemas.microsoft.com/office/drawing/2014/main" id="{677BBE99-0ED6-4696-A23E-5F43A219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88" y="3888209"/>
            <a:ext cx="3147762" cy="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Shell.org">
            <a:extLst>
              <a:ext uri="{FF2B5EF4-FFF2-40B4-BE49-F238E27FC236}">
                <a16:creationId xmlns:a16="http://schemas.microsoft.com/office/drawing/2014/main" id="{DA2177FD-E31A-44A8-A01B-83BC812B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23" y="3608343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Shell">
            <a:extLst>
              <a:ext uri="{FF2B5EF4-FFF2-40B4-BE49-F238E27FC236}">
                <a16:creationId xmlns:a16="http://schemas.microsoft.com/office/drawing/2014/main" id="{70CE3D10-9E67-4B56-B797-FD19A3BA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13" y="2174306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996E-1E63-4E06-9A1D-15E6AE8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Conferences / User 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AEA14-5F71-465C-9564-F21A4910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2050" name="Picture 2" descr="Image result for psconf eu">
            <a:extLst>
              <a:ext uri="{FF2B5EF4-FFF2-40B4-BE49-F238E27FC236}">
                <a16:creationId xmlns:a16="http://schemas.microsoft.com/office/drawing/2014/main" id="{1101E44A-B115-4BFD-9D81-6DA4BD8A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0752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shell summit">
            <a:extLst>
              <a:ext uri="{FF2B5EF4-FFF2-40B4-BE49-F238E27FC236}">
                <a16:creationId xmlns:a16="http://schemas.microsoft.com/office/drawing/2014/main" id="{A048F02D-05FB-4098-92A8-1C3406C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05" y="2978550"/>
            <a:ext cx="6057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2B4FD653-677A-4722-9F54-0C5CB680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0" y="37141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s day UK">
            <a:extLst>
              <a:ext uri="{FF2B5EF4-FFF2-40B4-BE49-F238E27FC236}">
                <a16:creationId xmlns:a16="http://schemas.microsoft.com/office/drawing/2014/main" id="{1B885FB4-EC84-4525-8952-0EC4DDC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31" y="10823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sbug">
            <a:extLst>
              <a:ext uri="{FF2B5EF4-FFF2-40B4-BE49-F238E27FC236}">
                <a16:creationId xmlns:a16="http://schemas.microsoft.com/office/drawing/2014/main" id="{18A1C213-EA11-47A8-BBEC-085AF0D7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8" y="3714123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9F82-E7BA-4DBB-9361-A5A252C8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Live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EF9FB-7B64-4A6F-9A61-5691955E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A3FD3-56A6-43B4-85D2-53960896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2"/>
          <a:stretch/>
        </p:blipFill>
        <p:spPr>
          <a:xfrm>
            <a:off x="1839077" y="1068708"/>
            <a:ext cx="8375734" cy="533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08FB0-35C5-4D92-B5AF-06431F0266EF}"/>
              </a:ext>
            </a:extLst>
          </p:cNvPr>
          <p:cNvSpPr txBox="1"/>
          <p:nvPr/>
        </p:nvSpPr>
        <p:spPr>
          <a:xfrm>
            <a:off x="5185612" y="4656221"/>
            <a:ext cx="5167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twitch.tv/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313A45-A869-4DD8-808A-04A032514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6"/>
          <a:stretch/>
        </p:blipFill>
        <p:spPr>
          <a:xfrm>
            <a:off x="3628157" y="219063"/>
            <a:ext cx="4411578" cy="62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9CA-8291-4E9E-B264-2D3536FE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- Forums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C0BDA-BAC7-40EF-90DE-10D2D029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074" name="Picture 2" descr="Image result for stackoverflow">
            <a:extLst>
              <a:ext uri="{FF2B5EF4-FFF2-40B4-BE49-F238E27FC236}">
                <a16:creationId xmlns:a16="http://schemas.microsoft.com/office/drawing/2014/main" id="{D40AA14D-C7D2-45FB-B3E6-6A457B6E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21468"/>
            <a:ext cx="4503821" cy="17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werShell.org">
            <a:extLst>
              <a:ext uri="{FF2B5EF4-FFF2-40B4-BE49-F238E27FC236}">
                <a16:creationId xmlns:a16="http://schemas.microsoft.com/office/drawing/2014/main" id="{B08A0145-15B9-40EC-B94A-9A33C743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25" y="3265169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werShell">
            <a:extLst>
              <a:ext uri="{FF2B5EF4-FFF2-40B4-BE49-F238E27FC236}">
                <a16:creationId xmlns:a16="http://schemas.microsoft.com/office/drawing/2014/main" id="{82A2B91A-AF5A-40BA-AF2F-06486012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54" y="3347084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uperuser stack exchange">
            <a:extLst>
              <a:ext uri="{FF2B5EF4-FFF2-40B4-BE49-F238E27FC236}">
                <a16:creationId xmlns:a16="http://schemas.microsoft.com/office/drawing/2014/main" id="{B3BBA62C-9EBE-4931-B456-CD692FAB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79" y="1366813"/>
            <a:ext cx="1471545" cy="14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8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Open Source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4K+ modules in PowerShell Gallery</a:t>
            </a:r>
          </a:p>
          <a:p>
            <a:r>
              <a:rPr lang="en-US" dirty="0"/>
              <a:t>100s more may be in GitHub repositories!</a:t>
            </a:r>
          </a:p>
          <a:p>
            <a:r>
              <a:rPr lang="en-US" dirty="0"/>
              <a:t>Excellent support from community members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F14C5-0BD5-49DD-B6AF-BAF2FBD979E1}"/>
              </a:ext>
            </a:extLst>
          </p:cNvPr>
          <p:cNvSpPr txBox="1"/>
          <p:nvPr/>
        </p:nvSpPr>
        <p:spPr>
          <a:xfrm>
            <a:off x="571635" y="3031772"/>
            <a:ext cx="11048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PESTER      DBATOOLS     PSHTML     POLARIS IMPORTEXCEL      PSGRAPH     DSCRESOURCEKIT     POSH-SSH UNIVERSALDASHBOARD    POSHBOT     PSAKE    PSDEPLOY    INVOKEBUILD</a:t>
            </a:r>
          </a:p>
        </p:txBody>
      </p:sp>
    </p:spTree>
    <p:extLst>
      <p:ext uri="{BB962C8B-B14F-4D97-AF65-F5344CB8AC3E}">
        <p14:creationId xmlns:p14="http://schemas.microsoft.com/office/powerpoint/2010/main" val="19501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r>
              <a:rPr lang="en-IN" dirty="0"/>
              <a:t> by Joel Sallow (@vexx32)</a:t>
            </a:r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5207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r>
              <a:rPr lang="en-IN" dirty="0"/>
              <a:t> by Joel Sallow (@vexx32)</a:t>
            </a:r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51815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/>
              <a:t>ImportExcel</a:t>
            </a:r>
            <a:r>
              <a:rPr lang="en-IN" dirty="0"/>
              <a:t> by Doug Finke (@</a:t>
            </a:r>
            <a:r>
              <a:rPr lang="en-IN" dirty="0" err="1"/>
              <a:t>dfinke</a:t>
            </a:r>
            <a:r>
              <a:rPr lang="en-IN" dirty="0"/>
              <a:t>)</a:t>
            </a:r>
          </a:p>
          <a:p>
            <a:r>
              <a:rPr lang="en-US" dirty="0">
                <a:hlinkClick r:id="rId2"/>
              </a:rPr>
              <a:t>https://github.com/dfinke/ImportExcel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56411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Polaris by @</a:t>
            </a:r>
            <a:r>
              <a:rPr lang="en-IN" dirty="0" err="1"/>
              <a:t>PowerShellTeam</a:t>
            </a:r>
            <a:endParaRPr lang="en-IN" dirty="0"/>
          </a:p>
          <a:p>
            <a:r>
              <a:rPr lang="en-US" dirty="0">
                <a:hlinkClick r:id="rId2"/>
              </a:rPr>
              <a:t>https://github.com/PowerShell/Polaris</a:t>
            </a:r>
            <a:endParaRPr lang="en-IN" dirty="0"/>
          </a:p>
          <a:p>
            <a:endParaRPr lang="en-IN" dirty="0"/>
          </a:p>
          <a:p>
            <a:r>
              <a:rPr lang="en-IN" dirty="0"/>
              <a:t>PSHTML by Stéphane van Gulick (@</a:t>
            </a:r>
            <a:r>
              <a:rPr lang="en-IN" dirty="0" err="1"/>
              <a:t>Stephanevg</a:t>
            </a:r>
            <a:r>
              <a:rPr lang="en-IN" dirty="0"/>
              <a:t>)</a:t>
            </a:r>
          </a:p>
          <a:p>
            <a:r>
              <a:rPr lang="en-US" dirty="0">
                <a:hlinkClick r:id="rId3"/>
              </a:rPr>
              <a:t>https://github.com/Stephanevg/PSHTML</a:t>
            </a:r>
            <a:endParaRPr lang="en-IN" dirty="0"/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35166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PSGraph</a:t>
            </a:r>
            <a:r>
              <a:rPr lang="en-IN" dirty="0"/>
              <a:t> by Kevin Marquette</a:t>
            </a:r>
          </a:p>
          <a:p>
            <a:r>
              <a:rPr lang="en-US" dirty="0">
                <a:hlinkClick r:id="rId2"/>
              </a:rPr>
              <a:t>https://github.com/KevinMarquette/PSGraph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393870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/>
              <a:t>UniversalDashboard</a:t>
            </a:r>
            <a:r>
              <a:rPr lang="en-IN" dirty="0"/>
              <a:t> by Adam Driscoll</a:t>
            </a:r>
          </a:p>
          <a:p>
            <a:r>
              <a:rPr lang="en-US" dirty="0">
                <a:hlinkClick r:id="rId2"/>
              </a:rPr>
              <a:t>https://github.com/ironmansoftware/universal-dashboard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94752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07FC-977C-49FA-A404-BF456CB9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079C-8B9C-4E44-A42D-A55A4F72EBD3}"/>
              </a:ext>
            </a:extLst>
          </p:cNvPr>
          <p:cNvSpPr txBox="1"/>
          <p:nvPr/>
        </p:nvSpPr>
        <p:spPr>
          <a:xfrm flipH="1"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PowerShell is really about you – the community!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ECB98-0230-4CD0-B5B7-2BE720D7E2F8}"/>
              </a:ext>
            </a:extLst>
          </p:cNvPr>
          <p:cNvSpPr txBox="1"/>
          <p:nvPr/>
        </p:nvSpPr>
        <p:spPr>
          <a:xfrm flipH="1">
            <a:off x="0" y="27057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And,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have never been more important!</a:t>
            </a:r>
          </a:p>
        </p:txBody>
      </p:sp>
    </p:spTree>
    <p:extLst>
      <p:ext uri="{BB962C8B-B14F-4D97-AF65-F5344CB8AC3E}">
        <p14:creationId xmlns:p14="http://schemas.microsoft.com/office/powerpoint/2010/main" val="2542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264-7F00-4B7E-B4EA-D66613C6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3FAE-4AC4-42F7-8B03-FF24F6DC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</a:t>
            </a:r>
          </a:p>
          <a:p>
            <a:r>
              <a:rPr lang="en-US" dirty="0"/>
              <a:t>	different avenues to learn PowerShell</a:t>
            </a:r>
          </a:p>
          <a:p>
            <a:r>
              <a:rPr lang="en-US" dirty="0"/>
              <a:t>	my favorite and most used PowerShell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9B50-AC56-4C92-AB48-D4BD8908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4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08A3-55CA-402F-9149-9B7DB55D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and the Community!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38DF9-56E1-477C-9572-832F65F52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6CF28-6CB5-4D06-8FE9-36C3C37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197394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427</TotalTime>
  <Words>348</Words>
  <Application>Microsoft Office PowerPoint</Application>
  <PresentationFormat>Widescreen</PresentationFormat>
  <Paragraphs>95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CarlMarx</vt:lpstr>
      <vt:lpstr>Alfarn</vt:lpstr>
      <vt:lpstr>Stencil</vt:lpstr>
      <vt:lpstr>Arial</vt:lpstr>
      <vt:lpstr>Calibri</vt:lpstr>
      <vt:lpstr>Segoe UI</vt:lpstr>
      <vt:lpstr>Consolas</vt:lpstr>
      <vt:lpstr>Office</vt:lpstr>
      <vt:lpstr>Custom Design</vt:lpstr>
      <vt:lpstr>We trust in the Community!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trust in the community!</vt:lpstr>
      <vt:lpstr>In this session …</vt:lpstr>
      <vt:lpstr>PowerShell and the Community!</vt:lpstr>
      <vt:lpstr>PowerPoint Presentation</vt:lpstr>
      <vt:lpstr>PowerPoint Presentation</vt:lpstr>
      <vt:lpstr>Community Avenues</vt:lpstr>
      <vt:lpstr>Community Avenues - Books</vt:lpstr>
      <vt:lpstr>Community - Blogs</vt:lpstr>
      <vt:lpstr>Community – Conferences / User groups</vt:lpstr>
      <vt:lpstr>Community – Live Streaming</vt:lpstr>
      <vt:lpstr>Community - Forums</vt:lpstr>
      <vt:lpstr>Community Open Source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112</cp:revision>
  <dcterms:created xsi:type="dcterms:W3CDTF">2019-04-18T11:57:57Z</dcterms:created>
  <dcterms:modified xsi:type="dcterms:W3CDTF">2019-06-05T06:25:31Z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2019-06-02T04:53:48.7587145Z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